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92" autoAdjust="0"/>
  </p:normalViewPr>
  <p:slideViewPr>
    <p:cSldViewPr>
      <p:cViewPr>
        <p:scale>
          <a:sx n="75" d="100"/>
          <a:sy n="75" d="100"/>
        </p:scale>
        <p:origin x="-1224"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4AFA97A3-BD5C-4171-A7F7-CF199AA3CB74}" type="datetimeFigureOut">
              <a:rPr lang="et-EE"/>
              <a:pPr>
                <a:defRPr/>
              </a:pPr>
              <a:t>18.10.2016</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t-E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t-E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8253127-E4B2-4AC6-A9C7-FFC47148D4CA}" type="slidenum">
              <a:rPr lang="et-EE" altLang="da-DK"/>
              <a:pPr/>
              <a:t>‹#›</a:t>
            </a:fld>
            <a:endParaRPr lang="et-EE" alt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EESTI JURISTIDE LIIDU TEGEVUS VABAÜHENDUSENA DEMOKRAATIA ARENDAMISEL</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8D1A28-FEE7-4893-B75A-500DECBCAF4C}" type="slidenum">
              <a:rPr lang="et-EE" altLang="da-DK"/>
              <a:pPr eaLnBrk="1" hangingPunct="1"/>
              <a:t>1</a:t>
            </a:fld>
            <a:endParaRPr lang="et-EE" alt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EESTI JURISTIDE LIIT</a:t>
            </a:r>
            <a:endParaRPr lang="ru-RU" altLang="da-DK"/>
          </a:p>
          <a:p>
            <a:pPr eaLnBrk="1" hangingPunct="1">
              <a:spcBef>
                <a:spcPct val="0"/>
              </a:spcBef>
            </a:pPr>
            <a:r>
              <a:rPr lang="et-EE" altLang="da-DK"/>
              <a:t>EJL moodustatud 1989.a. ja oma tegevuse peaeesmärgiks oli õigusriigi aluste väljatöötamine, arendamine ja tugevdamine.</a:t>
            </a:r>
            <a:endParaRPr lang="ru-RU" altLang="da-DK"/>
          </a:p>
          <a:p>
            <a:pPr eaLnBrk="1" hangingPunct="1">
              <a:spcBef>
                <a:spcPct val="0"/>
              </a:spcBef>
            </a:pPr>
            <a:r>
              <a:rPr lang="et-EE" altLang="da-DK"/>
              <a:t>EJL põhieesmärk on muutunud ja 2016.a. on kinnitatud :</a:t>
            </a:r>
            <a:r>
              <a:rPr lang="ru-RU" altLang="da-DK"/>
              <a:t> </a:t>
            </a:r>
          </a:p>
          <a:p>
            <a:pPr eaLnBrk="1" hangingPunct="1">
              <a:spcBef>
                <a:spcPct val="0"/>
              </a:spcBef>
            </a:pPr>
            <a:r>
              <a:rPr lang="et-EE" altLang="da-DK"/>
              <a:t>demokraatliku õigusriigi tagaja </a:t>
            </a:r>
            <a:endParaRPr lang="ru-RU" altLang="da-DK"/>
          </a:p>
          <a:p>
            <a:pPr eaLnBrk="1" hangingPunct="1">
              <a:spcBef>
                <a:spcPct val="0"/>
              </a:spcBef>
            </a:pPr>
            <a:r>
              <a:rPr lang="et-EE" altLang="da-DK"/>
              <a:t>kodanikuühiskonna eest seisja </a:t>
            </a:r>
            <a:endParaRPr lang="ru-RU" altLang="da-DK"/>
          </a:p>
          <a:p>
            <a:pPr eaLnBrk="1" hangingPunct="1">
              <a:spcBef>
                <a:spcPct val="0"/>
              </a:spcBef>
            </a:pPr>
            <a:r>
              <a:rPr lang="et-EE" altLang="da-DK"/>
              <a:t>vabaühenduste arendaja</a:t>
            </a:r>
            <a:r>
              <a:rPr lang="ru-RU" altLang="da-DK"/>
              <a:t> </a:t>
            </a:r>
          </a:p>
          <a:p>
            <a:pPr eaLnBrk="1" hangingPunct="1">
              <a:spcBef>
                <a:spcPct val="0"/>
              </a:spcBef>
            </a:pPr>
            <a:endParaRPr lang="et-EE" altLang="da-DK"/>
          </a:p>
          <a:p>
            <a:pPr eaLnBrk="1" hangingPunct="1">
              <a:spcBef>
                <a:spcPct val="0"/>
              </a:spcBef>
            </a:pPr>
            <a:endParaRPr lang="ru-RU" altLang="da-DK"/>
          </a:p>
          <a:p>
            <a:pPr eaLnBrk="1" hangingPunct="1">
              <a:spcBef>
                <a:spcPct val="0"/>
              </a:spcBef>
            </a:pPr>
            <a:endParaRPr lang="et-EE" altLang="da-DK"/>
          </a:p>
          <a:p>
            <a:pPr eaLnBrk="1" hangingPunct="1">
              <a:spcBef>
                <a:spcPct val="0"/>
              </a:spcBef>
            </a:pPr>
            <a:endParaRPr lang="et-EE" altLang="da-DK"/>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982FC6-DEA8-4BDB-92E8-68FBB37ECBC4}" type="slidenum">
              <a:rPr lang="et-EE" altLang="da-DK"/>
              <a:pPr eaLnBrk="1" hangingPunct="1"/>
              <a:t>2</a:t>
            </a:fld>
            <a:endParaRPr lang="et-EE" alt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1989.a. õigusloome kujundamine ja poliitiliste seisukohtade arendamine</a:t>
            </a:r>
            <a:endParaRPr lang="ru-RU" altLang="da-DK"/>
          </a:p>
          <a:p>
            <a:pPr eaLnBrk="1" hangingPunct="1">
              <a:spcBef>
                <a:spcPct val="0"/>
              </a:spcBef>
            </a:pPr>
            <a:r>
              <a:rPr lang="et-EE" altLang="da-DK"/>
              <a:t>2000- liitumine välisorganisatsioonidega ja liitumine Põhjamaade Juristide katusorganisatsiooniga</a:t>
            </a:r>
            <a:endParaRPr lang="ru-RU" altLang="da-DK"/>
          </a:p>
          <a:p>
            <a:pPr eaLnBrk="1" hangingPunct="1">
              <a:spcBef>
                <a:spcPct val="0"/>
              </a:spcBef>
            </a:pPr>
            <a:r>
              <a:rPr lang="et-EE" altLang="da-DK"/>
              <a:t>2000- EL ühinemiseks vabaühenduste arvamuste kujundamine ja kujunemine</a:t>
            </a:r>
            <a:endParaRPr lang="ru-RU" altLang="da-DK"/>
          </a:p>
          <a:p>
            <a:pPr eaLnBrk="1" hangingPunct="1">
              <a:spcBef>
                <a:spcPct val="0"/>
              </a:spcBef>
            </a:pPr>
            <a:endParaRPr lang="ru-RU" altLang="da-DK"/>
          </a:p>
          <a:p>
            <a:pPr eaLnBrk="1" hangingPunct="1">
              <a:spcBef>
                <a:spcPct val="0"/>
              </a:spcBef>
            </a:pPr>
            <a:endParaRPr lang="et-EE" altLang="da-DK"/>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A1F984-6B39-432F-8D6E-BCD098518155}" type="slidenum">
              <a:rPr lang="et-EE" altLang="da-DK"/>
              <a:pPr eaLnBrk="1" hangingPunct="1"/>
              <a:t>3</a:t>
            </a:fld>
            <a:endParaRPr lang="et-EE" alt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Vabaühenduste ja vaba mõtlemise arendamine vol 2 </a:t>
            </a:r>
            <a:endParaRPr lang="ru-RU" altLang="da-DK"/>
          </a:p>
          <a:p>
            <a:pPr eaLnBrk="1" hangingPunct="1">
              <a:spcBef>
                <a:spcPct val="0"/>
              </a:spcBef>
            </a:pPr>
            <a:r>
              <a:rPr lang="et-EE" altLang="da-DK"/>
              <a:t>2003.a. käivitusid EJL sees ühenduste tegevused -haldusjuristide-, ettevõtlusjuristide-, euroopa õiguse ühenduse ja noorjuristide ühenduse. </a:t>
            </a:r>
          </a:p>
          <a:p>
            <a:pPr eaLnBrk="1" hangingPunct="1">
              <a:spcBef>
                <a:spcPct val="0"/>
              </a:spcBef>
            </a:pPr>
            <a:r>
              <a:rPr lang="et-EE" altLang="da-DK"/>
              <a:t>Ühendused mõjutavad valdkonniti õiguspoliitikat ja annavad arvamuse seaduseelnõudele. Läbi ühenduste mõjutatakse riigi- ja kohaliku omavalitsuse arvamusi ja tegevusi ühiskonnas valulike probleemide lahendamisel. </a:t>
            </a:r>
          </a:p>
          <a:p>
            <a:pPr eaLnBrk="1" hangingPunct="1">
              <a:spcBef>
                <a:spcPct val="0"/>
              </a:spcBef>
            </a:pPr>
            <a:r>
              <a:rPr lang="et-EE" altLang="da-DK"/>
              <a:t>2009.a. loodi naisjuristide ühendus, kelle eesmärgiks oli/ on soolise võrdõiguslikkuse ja võrdse kohtlemise tagamine kõikidele elanikkonna gruppidele. 2010.a.liituti Euroopa Naisjuristide Liidu liikmeks – EWLA. </a:t>
            </a:r>
            <a:endParaRPr lang="ru-RU" altLang="da-DK"/>
          </a:p>
          <a:p>
            <a:pPr eaLnBrk="1" hangingPunct="1">
              <a:spcBef>
                <a:spcPct val="0"/>
              </a:spcBef>
            </a:pPr>
            <a:r>
              <a:rPr lang="et-EE" altLang="da-DK"/>
              <a:t>2011 toimus 13.naisjuristide kongress Roomas, kus teemaks naiste osalus ettevõtete juhtimisel. </a:t>
            </a:r>
            <a:endParaRPr lang="ru-RU" altLang="da-DK"/>
          </a:p>
          <a:p>
            <a:pPr eaLnBrk="1" hangingPunct="1">
              <a:spcBef>
                <a:spcPct val="0"/>
              </a:spcBef>
            </a:pPr>
            <a:r>
              <a:rPr lang="et-EE" altLang="da-DK"/>
              <a:t>2012.a. kuulutati Tallinn Euroopa Õiguse pealinnaks ja terve aasta toimusid õigusalased diskussioonid, seaduseelnõud arutelud demokraatia arendamisele ja arengule. Juunis toimus FIDE XXV Kongress, kus osales 665 delegaati erinevatest riikidest ja kongressi põhiteemaks oli inimõiguste tagamine EL, andmekaitse ja isikuandmete kaitse tagamine </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7EEF1E-7793-4515-98CF-A9EA84B85D4D}" type="slidenum">
              <a:rPr lang="et-EE" altLang="da-DK"/>
              <a:pPr eaLnBrk="1" hangingPunct="1"/>
              <a:t>5</a:t>
            </a:fld>
            <a:endParaRPr lang="et-EE" alt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Naisjuristide Ühendus korraldas perioodil 2011- 2014.a. naisõiguslikke konverentse ja foorumeid kokku 7. </a:t>
            </a:r>
            <a:endParaRPr lang="ru-RU" altLang="da-DK"/>
          </a:p>
          <a:p>
            <a:pPr eaLnBrk="1" hangingPunct="1">
              <a:spcBef>
                <a:spcPct val="0"/>
              </a:spcBef>
            </a:pPr>
            <a:r>
              <a:rPr lang="et-EE" altLang="da-DK"/>
              <a:t>7.märtsil 2014.a. toimus taasiseseisvunud Eestis Eestimaa 6.naiste Kongress, kus teemadeks: </a:t>
            </a:r>
            <a:endParaRPr lang="ru-RU" altLang="da-DK"/>
          </a:p>
          <a:p>
            <a:pPr eaLnBrk="1" hangingPunct="1">
              <a:spcBef>
                <a:spcPct val="0"/>
              </a:spcBef>
            </a:pPr>
            <a:r>
              <a:rPr lang="et-EE" altLang="da-DK"/>
              <a:t>naiste roll juhtimises</a:t>
            </a:r>
            <a:r>
              <a:rPr lang="ru-RU" altLang="da-DK"/>
              <a:t> </a:t>
            </a:r>
          </a:p>
          <a:p>
            <a:pPr eaLnBrk="1" hangingPunct="1">
              <a:spcBef>
                <a:spcPct val="0"/>
              </a:spcBef>
            </a:pPr>
            <a:r>
              <a:rPr lang="et-EE" altLang="da-DK">
                <a:latin typeface="Cambria" panose="02040503050406030204" pitchFamily="18" charset="0"/>
              </a:rPr>
              <a:t>naiste roll poliitikas</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naiste roll pereväärtuste kandjana</a:t>
            </a:r>
            <a:r>
              <a:rPr lang="ru-RU" altLang="da-DK">
                <a:latin typeface="Cambria" panose="02040503050406030204" pitchFamily="18" charset="0"/>
              </a:rPr>
              <a:t> </a:t>
            </a:r>
            <a:endParaRPr lang="et-EE" altLang="da-DK"/>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CB1D0D8-D032-4DD5-9DB3-08274CF25ACE}" type="slidenum">
              <a:rPr lang="et-EE" altLang="da-DK"/>
              <a:pPr eaLnBrk="1" hangingPunct="1"/>
              <a:t>6</a:t>
            </a:fld>
            <a:endParaRPr lang="et-EE" alt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Olukorrast vabaühendustes</a:t>
            </a:r>
            <a:endParaRPr lang="ru-RU" altLang="da-DK"/>
          </a:p>
          <a:p>
            <a:pPr eaLnBrk="1" hangingPunct="1">
              <a:spcBef>
                <a:spcPct val="0"/>
              </a:spcBef>
            </a:pPr>
            <a:r>
              <a:rPr lang="et-EE" altLang="da-DK"/>
              <a:t>Periood 2011- 2015 väga edukas, kus laual erinevad poliitilised ja strateegilised otsustused:</a:t>
            </a:r>
            <a:r>
              <a:rPr lang="ru-RU" altLang="da-DK"/>
              <a:t> </a:t>
            </a:r>
          </a:p>
          <a:p>
            <a:pPr eaLnBrk="1" hangingPunct="1">
              <a:spcBef>
                <a:spcPct val="0"/>
              </a:spcBef>
            </a:pPr>
            <a:r>
              <a:rPr lang="et-EE" altLang="da-DK">
                <a:latin typeface="Cambria" panose="02040503050406030204" pitchFamily="18" charset="0"/>
              </a:rPr>
              <a:t>ülikoolides omandatava hariduse kvaliteedi tagamine</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e-residentsuse arendamine ja areng</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töötus ja tööhõive kvaliteedi hinnang</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inimõiguste tagamine, avalike teenuste kättesaadavuse kvaliteet ja ulatus</a:t>
            </a:r>
            <a:r>
              <a:rPr lang="ru-RU" altLang="da-DK">
                <a:latin typeface="Cambria" panose="02040503050406030204" pitchFamily="18" charset="0"/>
              </a:rPr>
              <a:t> </a:t>
            </a:r>
            <a:endParaRPr lang="et-EE" altLang="da-DK">
              <a:latin typeface="Cambria" panose="02040503050406030204" pitchFamily="18" charset="0"/>
            </a:endParaRPr>
          </a:p>
          <a:p>
            <a:pPr eaLnBrk="1" hangingPunct="1">
              <a:spcBef>
                <a:spcPct val="0"/>
              </a:spcBef>
            </a:pPr>
            <a:r>
              <a:rPr lang="et-EE" altLang="da-DK">
                <a:latin typeface="Cambria" panose="02040503050406030204" pitchFamily="18" charset="0"/>
              </a:rPr>
              <a:t>riigi õigusabi tagamine ja majanduslikult vähekindlustatud isikutele teenuste kättesaadavuse leevendamine</a:t>
            </a:r>
            <a:r>
              <a:rPr lang="ru-RU" altLang="da-DK">
                <a:latin typeface="Cambria" panose="02040503050406030204" pitchFamily="18" charset="0"/>
              </a:rPr>
              <a:t> </a:t>
            </a:r>
          </a:p>
          <a:p>
            <a:pPr eaLnBrk="1" hangingPunct="1">
              <a:spcBef>
                <a:spcPct val="0"/>
              </a:spcBef>
            </a:pPr>
            <a:endParaRPr lang="ru-RU" altLang="da-DK">
              <a:latin typeface="Cambria" panose="02040503050406030204" pitchFamily="18" charset="0"/>
            </a:endParaRPr>
          </a:p>
          <a:p>
            <a:pPr eaLnBrk="1" hangingPunct="1">
              <a:spcBef>
                <a:spcPct val="0"/>
              </a:spcBef>
            </a:pPr>
            <a:endParaRPr lang="et-EE" altLang="da-DK"/>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11F039-A918-431F-BE0E-121CD94DE675}" type="slidenum">
              <a:rPr lang="et-EE" altLang="da-DK"/>
              <a:pPr eaLnBrk="1" hangingPunct="1"/>
              <a:t>7</a:t>
            </a:fld>
            <a:endParaRPr lang="et-EE" alt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t>Kuidas jõuda inimeseni?</a:t>
            </a:r>
            <a:endParaRPr lang="ru-RU" altLang="da-DK"/>
          </a:p>
          <a:p>
            <a:pPr eaLnBrk="1" hangingPunct="1">
              <a:spcBef>
                <a:spcPct val="0"/>
              </a:spcBef>
            </a:pPr>
            <a:r>
              <a:rPr lang="et-EE" altLang="da-DK"/>
              <a:t>Meediatöö ja PR väljundid</a:t>
            </a:r>
            <a:r>
              <a:rPr lang="ru-RU" altLang="da-DK"/>
              <a:t> </a:t>
            </a:r>
            <a:endParaRPr lang="et-EE" altLang="da-DK"/>
          </a:p>
          <a:p>
            <a:pPr eaLnBrk="1" hangingPunct="1">
              <a:spcBef>
                <a:spcPct val="0"/>
              </a:spcBef>
            </a:pPr>
            <a:r>
              <a:rPr lang="et-EE" altLang="da-DK">
                <a:latin typeface="Cambria" panose="02040503050406030204" pitchFamily="18" charset="0"/>
              </a:rPr>
              <a:t>Erisaated Tallinna TV-s ja ajalehes</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Informatiivne, ajas ja ruumis muutuv interaktiivne sotsiaalmeedia </a:t>
            </a:r>
            <a:endParaRPr lang="ru-RU" altLang="da-DK">
              <a:latin typeface="Cambria" panose="02040503050406030204" pitchFamily="18" charset="0"/>
            </a:endParaRPr>
          </a:p>
          <a:p>
            <a:pPr eaLnBrk="1" hangingPunct="1">
              <a:spcBef>
                <a:spcPct val="0"/>
              </a:spcBef>
            </a:pPr>
            <a:r>
              <a:rPr lang="et-EE" altLang="da-DK">
                <a:latin typeface="Cambria" panose="02040503050406030204" pitchFamily="18" charset="0"/>
              </a:rPr>
              <a:t>Räägi inimesega, küsi tema arvamust ja kuula ta ära</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Kaasa lisaks avalikule sektorile ka tavakodanik mõttetöösse ja otsustusprotsessi. Ära jää arvama, et minu mõte ongi see õige!</a:t>
            </a:r>
            <a:r>
              <a:rPr lang="ru-RU" altLang="da-DK">
                <a:latin typeface="Cambria" panose="02040503050406030204" pitchFamily="18" charset="0"/>
              </a:rPr>
              <a:t> </a:t>
            </a:r>
            <a:endParaRPr lang="et-EE" altLang="da-DK"/>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7B2A16-AD8F-4670-9135-CE4C9CE76810}" type="slidenum">
              <a:rPr lang="et-EE" altLang="da-DK"/>
              <a:pPr eaLnBrk="1" hangingPunct="1"/>
              <a:t>8</a:t>
            </a:fld>
            <a:endParaRPr lang="et-EE" alt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da-DK">
                <a:latin typeface="Cambria" panose="02040503050406030204" pitchFamily="18" charset="0"/>
              </a:rPr>
              <a:t>Arengukoostööprojekt Moldova vabariigiga</a:t>
            </a:r>
            <a:endParaRPr lang="ru-RU" altLang="da-DK">
              <a:latin typeface="Cambria" panose="02040503050406030204" pitchFamily="18" charset="0"/>
            </a:endParaRPr>
          </a:p>
          <a:p>
            <a:pPr eaLnBrk="1" hangingPunct="1">
              <a:spcBef>
                <a:spcPct val="0"/>
              </a:spcBef>
            </a:pPr>
            <a:r>
              <a:rPr lang="et-EE" altLang="da-DK">
                <a:latin typeface="Cambria" panose="02040503050406030204" pitchFamily="18" charset="0"/>
              </a:rPr>
              <a:t>Eestimaa 7.Naiste Kongressi korraldamine 2017 märtsis</a:t>
            </a:r>
            <a:r>
              <a:rPr lang="ru-RU" altLang="da-DK">
                <a:latin typeface="Cambria" panose="02040503050406030204" pitchFamily="18" charset="0"/>
              </a:rPr>
              <a:t> </a:t>
            </a:r>
          </a:p>
          <a:p>
            <a:pPr eaLnBrk="1" hangingPunct="1">
              <a:spcBef>
                <a:spcPct val="0"/>
              </a:spcBef>
            </a:pPr>
            <a:r>
              <a:rPr lang="et-EE" altLang="da-DK">
                <a:latin typeface="Cambria" panose="02040503050406030204" pitchFamily="18" charset="0"/>
              </a:rPr>
              <a:t>Tasuta õigusabi osutamine läbi suulise nõustamise ja e-portaalide kaudu</a:t>
            </a:r>
            <a:r>
              <a:rPr lang="ru-RU" altLang="da-DK">
                <a:latin typeface="Cambria" panose="02040503050406030204" pitchFamily="18" charset="0"/>
              </a:rPr>
              <a:t> </a:t>
            </a:r>
            <a:endParaRPr lang="et-EE" altLang="da-DK"/>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A9FEE7-906B-4CC6-BB09-2B8D34AE6AD3}" type="slidenum">
              <a:rPr lang="et-EE" altLang="da-DK"/>
              <a:pPr eaLnBrk="1" hangingPunct="1"/>
              <a:t>9</a:t>
            </a:fld>
            <a:endParaRPr lang="et-EE" alt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p:cNvSpPr>
            <a:spLocks noGrp="1"/>
          </p:cNvSpPr>
          <p:nvPr>
            <p:ph type="dt" sz="half" idx="10"/>
          </p:nvPr>
        </p:nvSpPr>
        <p:spPr/>
        <p:txBody>
          <a:bodyPr/>
          <a:lstStyle>
            <a:lvl1pPr>
              <a:defRPr/>
            </a:lvl1pPr>
          </a:lstStyle>
          <a:p>
            <a:pPr>
              <a:defRPr/>
            </a:pPr>
            <a:fld id="{6551AAE4-4FF2-46F7-B871-784EF9599B2C}"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D22FB0D0-1016-4B1A-9817-BB28BC5DBD70}" type="slidenum">
              <a:rPr lang="et-EE" altLang="da-DK"/>
              <a:pPr/>
              <a:t>‹#›</a:t>
            </a:fld>
            <a:endParaRPr lang="et-EE" altLang="da-DK"/>
          </a:p>
        </p:txBody>
      </p:sp>
    </p:spTree>
    <p:extLst>
      <p:ext uri="{BB962C8B-B14F-4D97-AF65-F5344CB8AC3E}">
        <p14:creationId xmlns:p14="http://schemas.microsoft.com/office/powerpoint/2010/main" val="367090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pPr>
              <a:defRPr/>
            </a:pPr>
            <a:fld id="{EC0D636E-2DF1-40E6-8FE5-0944659A1D86}"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CB4B947E-6312-4FBF-8C17-FE5336C4BB8D}" type="slidenum">
              <a:rPr lang="et-EE" altLang="da-DK"/>
              <a:pPr/>
              <a:t>‹#›</a:t>
            </a:fld>
            <a:endParaRPr lang="et-EE" altLang="da-DK"/>
          </a:p>
        </p:txBody>
      </p:sp>
    </p:spTree>
    <p:extLst>
      <p:ext uri="{BB962C8B-B14F-4D97-AF65-F5344CB8AC3E}">
        <p14:creationId xmlns:p14="http://schemas.microsoft.com/office/powerpoint/2010/main" val="148140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pPr>
              <a:defRPr/>
            </a:pPr>
            <a:fld id="{225A5F5E-A14B-4103-9211-AE6B342C2EA5}"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C5599CAB-CC9B-428C-B239-BBC6D781AA61}" type="slidenum">
              <a:rPr lang="et-EE" altLang="da-DK"/>
              <a:pPr/>
              <a:t>‹#›</a:t>
            </a:fld>
            <a:endParaRPr lang="et-EE" altLang="da-DK"/>
          </a:p>
        </p:txBody>
      </p:sp>
    </p:spTree>
    <p:extLst>
      <p:ext uri="{BB962C8B-B14F-4D97-AF65-F5344CB8AC3E}">
        <p14:creationId xmlns:p14="http://schemas.microsoft.com/office/powerpoint/2010/main" val="42580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pPr>
              <a:defRPr/>
            </a:pPr>
            <a:fld id="{CCCD09FC-1C30-4A13-8CDA-13CC1EA4721B}"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45D2EF1D-C43E-451A-AFF5-3351A92759AB}" type="slidenum">
              <a:rPr lang="et-EE" altLang="da-DK"/>
              <a:pPr/>
              <a:t>‹#›</a:t>
            </a:fld>
            <a:endParaRPr lang="et-EE" altLang="da-DK"/>
          </a:p>
        </p:txBody>
      </p:sp>
    </p:spTree>
    <p:extLst>
      <p:ext uri="{BB962C8B-B14F-4D97-AF65-F5344CB8AC3E}">
        <p14:creationId xmlns:p14="http://schemas.microsoft.com/office/powerpoint/2010/main" val="325753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4BABF18-D22A-4C13-A798-8BA6C300F4BD}"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0F3932B9-221B-4262-A8E4-A99952F7F198}" type="slidenum">
              <a:rPr lang="et-EE" altLang="da-DK"/>
              <a:pPr/>
              <a:t>‹#›</a:t>
            </a:fld>
            <a:endParaRPr lang="et-EE" altLang="da-DK"/>
          </a:p>
        </p:txBody>
      </p:sp>
    </p:spTree>
    <p:extLst>
      <p:ext uri="{BB962C8B-B14F-4D97-AF65-F5344CB8AC3E}">
        <p14:creationId xmlns:p14="http://schemas.microsoft.com/office/powerpoint/2010/main" val="1870022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3"/>
          <p:cNvSpPr>
            <a:spLocks noGrp="1"/>
          </p:cNvSpPr>
          <p:nvPr>
            <p:ph type="dt" sz="half" idx="10"/>
          </p:nvPr>
        </p:nvSpPr>
        <p:spPr/>
        <p:txBody>
          <a:bodyPr/>
          <a:lstStyle>
            <a:lvl1pPr>
              <a:defRPr/>
            </a:lvl1pPr>
          </a:lstStyle>
          <a:p>
            <a:pPr>
              <a:defRPr/>
            </a:pPr>
            <a:fld id="{87B36F1B-2BA8-4DF8-B4C2-4BE081734751}" type="datetimeFigureOut">
              <a:rPr lang="et-EE"/>
              <a:pPr>
                <a:defRPr/>
              </a:pPr>
              <a:t>18.10.2016</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fld id="{096EA0A7-941B-454E-BD9F-77ED7B5859C3}" type="slidenum">
              <a:rPr lang="et-EE" altLang="da-DK"/>
              <a:pPr/>
              <a:t>‹#›</a:t>
            </a:fld>
            <a:endParaRPr lang="et-EE" altLang="da-DK"/>
          </a:p>
        </p:txBody>
      </p:sp>
    </p:spTree>
    <p:extLst>
      <p:ext uri="{BB962C8B-B14F-4D97-AF65-F5344CB8AC3E}">
        <p14:creationId xmlns:p14="http://schemas.microsoft.com/office/powerpoint/2010/main" val="223305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3"/>
          <p:cNvSpPr>
            <a:spLocks noGrp="1"/>
          </p:cNvSpPr>
          <p:nvPr>
            <p:ph type="dt" sz="half" idx="10"/>
          </p:nvPr>
        </p:nvSpPr>
        <p:spPr/>
        <p:txBody>
          <a:bodyPr/>
          <a:lstStyle>
            <a:lvl1pPr>
              <a:defRPr/>
            </a:lvl1pPr>
          </a:lstStyle>
          <a:p>
            <a:pPr>
              <a:defRPr/>
            </a:pPr>
            <a:fld id="{8E633E7F-B263-4C8B-AAE4-C00273802D7D}" type="datetimeFigureOut">
              <a:rPr lang="et-EE"/>
              <a:pPr>
                <a:defRPr/>
              </a:pPr>
              <a:t>18.10.2016</a:t>
            </a:fld>
            <a:endParaRPr lang="et-EE"/>
          </a:p>
        </p:txBody>
      </p:sp>
      <p:sp>
        <p:nvSpPr>
          <p:cNvPr id="8" name="Footer Placeholder 4"/>
          <p:cNvSpPr>
            <a:spLocks noGrp="1"/>
          </p:cNvSpPr>
          <p:nvPr>
            <p:ph type="ftr" sz="quarter" idx="11"/>
          </p:nvPr>
        </p:nvSpPr>
        <p:spPr/>
        <p:txBody>
          <a:bodyPr/>
          <a:lstStyle>
            <a:lvl1pPr>
              <a:defRPr/>
            </a:lvl1pPr>
          </a:lstStyle>
          <a:p>
            <a:pPr>
              <a:defRPr/>
            </a:pPr>
            <a:endParaRPr lang="et-EE"/>
          </a:p>
        </p:txBody>
      </p:sp>
      <p:sp>
        <p:nvSpPr>
          <p:cNvPr id="9" name="Slide Number Placeholder 5"/>
          <p:cNvSpPr>
            <a:spLocks noGrp="1"/>
          </p:cNvSpPr>
          <p:nvPr>
            <p:ph type="sldNum" sz="quarter" idx="12"/>
          </p:nvPr>
        </p:nvSpPr>
        <p:spPr/>
        <p:txBody>
          <a:bodyPr/>
          <a:lstStyle>
            <a:lvl1pPr>
              <a:defRPr/>
            </a:lvl1pPr>
          </a:lstStyle>
          <a:p>
            <a:fld id="{A80CAEBC-99CA-4F49-ADEC-18AB33041310}" type="slidenum">
              <a:rPr lang="et-EE" altLang="da-DK"/>
              <a:pPr/>
              <a:t>‹#›</a:t>
            </a:fld>
            <a:endParaRPr lang="et-EE" altLang="da-DK"/>
          </a:p>
        </p:txBody>
      </p:sp>
    </p:spTree>
    <p:extLst>
      <p:ext uri="{BB962C8B-B14F-4D97-AF65-F5344CB8AC3E}">
        <p14:creationId xmlns:p14="http://schemas.microsoft.com/office/powerpoint/2010/main" val="19531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3"/>
          <p:cNvSpPr>
            <a:spLocks noGrp="1"/>
          </p:cNvSpPr>
          <p:nvPr>
            <p:ph type="dt" sz="half" idx="10"/>
          </p:nvPr>
        </p:nvSpPr>
        <p:spPr/>
        <p:txBody>
          <a:bodyPr/>
          <a:lstStyle>
            <a:lvl1pPr>
              <a:defRPr/>
            </a:lvl1pPr>
          </a:lstStyle>
          <a:p>
            <a:pPr>
              <a:defRPr/>
            </a:pPr>
            <a:fld id="{81BC9539-1869-4D37-8064-2B8CCBB2E12B}" type="datetimeFigureOut">
              <a:rPr lang="et-EE"/>
              <a:pPr>
                <a:defRPr/>
              </a:pPr>
              <a:t>18.10.2016</a:t>
            </a:fld>
            <a:endParaRPr lang="et-EE"/>
          </a:p>
        </p:txBody>
      </p:sp>
      <p:sp>
        <p:nvSpPr>
          <p:cNvPr id="4" name="Footer Placeholder 4"/>
          <p:cNvSpPr>
            <a:spLocks noGrp="1"/>
          </p:cNvSpPr>
          <p:nvPr>
            <p:ph type="ftr" sz="quarter" idx="11"/>
          </p:nvPr>
        </p:nvSpPr>
        <p:spPr/>
        <p:txBody>
          <a:bodyPr/>
          <a:lstStyle>
            <a:lvl1pPr>
              <a:defRPr/>
            </a:lvl1pPr>
          </a:lstStyle>
          <a:p>
            <a:pPr>
              <a:defRPr/>
            </a:pPr>
            <a:endParaRPr lang="et-EE"/>
          </a:p>
        </p:txBody>
      </p:sp>
      <p:sp>
        <p:nvSpPr>
          <p:cNvPr id="5" name="Slide Number Placeholder 5"/>
          <p:cNvSpPr>
            <a:spLocks noGrp="1"/>
          </p:cNvSpPr>
          <p:nvPr>
            <p:ph type="sldNum" sz="quarter" idx="12"/>
          </p:nvPr>
        </p:nvSpPr>
        <p:spPr/>
        <p:txBody>
          <a:bodyPr/>
          <a:lstStyle>
            <a:lvl1pPr>
              <a:defRPr/>
            </a:lvl1pPr>
          </a:lstStyle>
          <a:p>
            <a:fld id="{94FCFBE2-37C3-4124-9AC3-C20A80CF8C05}" type="slidenum">
              <a:rPr lang="et-EE" altLang="da-DK"/>
              <a:pPr/>
              <a:t>‹#›</a:t>
            </a:fld>
            <a:endParaRPr lang="et-EE" altLang="da-DK"/>
          </a:p>
        </p:txBody>
      </p:sp>
    </p:spTree>
    <p:extLst>
      <p:ext uri="{BB962C8B-B14F-4D97-AF65-F5344CB8AC3E}">
        <p14:creationId xmlns:p14="http://schemas.microsoft.com/office/powerpoint/2010/main" val="149674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2A6BBA-E490-4B35-90ED-DE3500489D4E}" type="datetimeFigureOut">
              <a:rPr lang="et-EE"/>
              <a:pPr>
                <a:defRPr/>
              </a:pPr>
              <a:t>18.10.2016</a:t>
            </a:fld>
            <a:endParaRPr lang="et-EE"/>
          </a:p>
        </p:txBody>
      </p:sp>
      <p:sp>
        <p:nvSpPr>
          <p:cNvPr id="3" name="Footer Placeholder 4"/>
          <p:cNvSpPr>
            <a:spLocks noGrp="1"/>
          </p:cNvSpPr>
          <p:nvPr>
            <p:ph type="ftr" sz="quarter" idx="11"/>
          </p:nvPr>
        </p:nvSpPr>
        <p:spPr/>
        <p:txBody>
          <a:bodyPr/>
          <a:lstStyle>
            <a:lvl1pPr>
              <a:defRPr/>
            </a:lvl1pPr>
          </a:lstStyle>
          <a:p>
            <a:pPr>
              <a:defRPr/>
            </a:pPr>
            <a:endParaRPr lang="et-EE"/>
          </a:p>
        </p:txBody>
      </p:sp>
      <p:sp>
        <p:nvSpPr>
          <p:cNvPr id="4" name="Slide Number Placeholder 5"/>
          <p:cNvSpPr>
            <a:spLocks noGrp="1"/>
          </p:cNvSpPr>
          <p:nvPr>
            <p:ph type="sldNum" sz="quarter" idx="12"/>
          </p:nvPr>
        </p:nvSpPr>
        <p:spPr/>
        <p:txBody>
          <a:bodyPr/>
          <a:lstStyle>
            <a:lvl1pPr>
              <a:defRPr/>
            </a:lvl1pPr>
          </a:lstStyle>
          <a:p>
            <a:fld id="{8C590A66-9BC2-4B70-A232-DCB925BFFE78}" type="slidenum">
              <a:rPr lang="et-EE" altLang="da-DK"/>
              <a:pPr/>
              <a:t>‹#›</a:t>
            </a:fld>
            <a:endParaRPr lang="et-EE" altLang="da-DK"/>
          </a:p>
        </p:txBody>
      </p:sp>
    </p:spTree>
    <p:extLst>
      <p:ext uri="{BB962C8B-B14F-4D97-AF65-F5344CB8AC3E}">
        <p14:creationId xmlns:p14="http://schemas.microsoft.com/office/powerpoint/2010/main" val="257320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D8AEF9-BEE8-4B64-99AD-D451FACB9116}" type="datetimeFigureOut">
              <a:rPr lang="et-EE"/>
              <a:pPr>
                <a:defRPr/>
              </a:pPr>
              <a:t>18.10.2016</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fld id="{040EECEB-A164-4FB9-BE9D-FD5C54AEF3C9}" type="slidenum">
              <a:rPr lang="et-EE" altLang="da-DK"/>
              <a:pPr/>
              <a:t>‹#›</a:t>
            </a:fld>
            <a:endParaRPr lang="et-EE" altLang="da-DK"/>
          </a:p>
        </p:txBody>
      </p:sp>
    </p:spTree>
    <p:extLst>
      <p:ext uri="{BB962C8B-B14F-4D97-AF65-F5344CB8AC3E}">
        <p14:creationId xmlns:p14="http://schemas.microsoft.com/office/powerpoint/2010/main" val="326204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57D7B5-E728-442B-A392-73206FA4DB78}" type="datetimeFigureOut">
              <a:rPr lang="et-EE"/>
              <a:pPr>
                <a:defRPr/>
              </a:pPr>
              <a:t>18.10.2016</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fld id="{E016D9C0-6100-4421-A756-90310A70AE60}" type="slidenum">
              <a:rPr lang="et-EE" altLang="da-DK"/>
              <a:pPr/>
              <a:t>‹#›</a:t>
            </a:fld>
            <a:endParaRPr lang="et-EE" altLang="da-DK"/>
          </a:p>
        </p:txBody>
      </p:sp>
    </p:spTree>
    <p:extLst>
      <p:ext uri="{BB962C8B-B14F-4D97-AF65-F5344CB8AC3E}">
        <p14:creationId xmlns:p14="http://schemas.microsoft.com/office/powerpoint/2010/main" val="333547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a-DK"/>
              <a:t>Click to edit Master title style</a:t>
            </a:r>
            <a:endParaRPr lang="et-EE" altLang="da-DK"/>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a-DK"/>
              <a:t>Click to edit Master text styles</a:t>
            </a:r>
          </a:p>
          <a:p>
            <a:pPr lvl="1"/>
            <a:r>
              <a:rPr lang="en-US" altLang="da-DK"/>
              <a:t>Second level</a:t>
            </a:r>
          </a:p>
          <a:p>
            <a:pPr lvl="2"/>
            <a:r>
              <a:rPr lang="en-US" altLang="da-DK"/>
              <a:t>Third level</a:t>
            </a:r>
          </a:p>
          <a:p>
            <a:pPr lvl="3"/>
            <a:r>
              <a:rPr lang="en-US" altLang="da-DK"/>
              <a:t>Fourth level</a:t>
            </a:r>
          </a:p>
          <a:p>
            <a:pPr lvl="4"/>
            <a:r>
              <a:rPr lang="en-US" altLang="da-DK"/>
              <a:t>Fifth level</a:t>
            </a:r>
            <a:endParaRPr lang="et-EE" alt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846BB9E-65D5-4CB4-BCA4-78AB00A31452}" type="datetimeFigureOut">
              <a:rPr lang="et-EE"/>
              <a:pPr>
                <a:defRPr/>
              </a:pPr>
              <a:t>18.10.2016</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126FBA4-070D-42B8-A05A-0FC1B719D635}" type="slidenum">
              <a:rPr lang="et-EE" altLang="da-DK"/>
              <a:pPr/>
              <a:t>‹#›</a:t>
            </a:fld>
            <a:endParaRPr lang="et-EE" alt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br>
              <a:rPr lang="ru-RU" dirty="0"/>
            </a:br>
            <a:br>
              <a:rPr lang="ru-RU" dirty="0"/>
            </a:br>
            <a:r>
              <a:rPr lang="ru-RU" dirty="0"/>
              <a:t>ДЕЯТЕЛЬНОСТЬ СОЮЗА ЮРИСТОВ ЭСТОНИИ</a:t>
            </a:r>
            <a:r>
              <a:rPr lang="et-EE" dirty="0"/>
              <a:t> </a:t>
            </a:r>
            <a:r>
              <a:rPr lang="ru-RU" dirty="0"/>
              <a:t>КАК НКО В РАЗВИТИИ ДЕМОКРАТИИ </a:t>
            </a:r>
            <a:br>
              <a:rPr lang="et-EE" dirty="0"/>
            </a:br>
            <a:endParaRPr lang="et-EE" dirty="0"/>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t-EE" dirty="0"/>
              <a:t> </a:t>
            </a:r>
          </a:p>
          <a:p>
            <a:pPr eaLnBrk="1" fontAlgn="auto" hangingPunct="1">
              <a:spcAft>
                <a:spcPts val="0"/>
              </a:spcAft>
              <a:defRPr/>
            </a:pPr>
            <a:r>
              <a:rPr lang="et-EE" dirty="0"/>
              <a:t>22.09.2016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ru-RU" altLang="da-DK"/>
              <a:t>СОЮЗ ЮРИСТОВ ЭСТОНИИ</a:t>
            </a:r>
            <a:endParaRPr lang="et-EE" altLang="da-DK"/>
          </a:p>
        </p:txBody>
      </p:sp>
      <p:sp>
        <p:nvSpPr>
          <p:cNvPr id="3075" name="Content Placeholder 2"/>
          <p:cNvSpPr>
            <a:spLocks noGrp="1"/>
          </p:cNvSpPr>
          <p:nvPr>
            <p:ph idx="1"/>
          </p:nvPr>
        </p:nvSpPr>
        <p:spPr/>
        <p:txBody>
          <a:bodyPr/>
          <a:lstStyle/>
          <a:p>
            <a:pPr eaLnBrk="1" hangingPunct="1"/>
            <a:r>
              <a:rPr lang="ru-RU" altLang="da-DK"/>
              <a:t>СЮЭ основан в 1989-ом году и</a:t>
            </a:r>
            <a:r>
              <a:rPr lang="en-US" altLang="da-DK"/>
              <a:t> </a:t>
            </a:r>
            <a:r>
              <a:rPr lang="ru-RU" altLang="da-DK"/>
              <a:t>их главными цельями были выработка, развитие и улучшение основ правового государства.</a:t>
            </a:r>
          </a:p>
          <a:p>
            <a:pPr eaLnBrk="1" hangingPunct="1"/>
            <a:r>
              <a:rPr lang="ru-RU" altLang="da-DK"/>
              <a:t>С тех пор главная цель СЮЭ изменилась и в 2016-ом году ею является:</a:t>
            </a:r>
            <a:endParaRPr lang="et-EE" altLang="da-DK"/>
          </a:p>
          <a:p>
            <a:pPr eaLnBrk="1" hangingPunct="1">
              <a:buFont typeface="Arial" panose="020B0604020202020204" pitchFamily="34" charset="0"/>
              <a:buNone/>
            </a:pPr>
            <a:r>
              <a:rPr lang="et-EE" altLang="da-DK"/>
              <a:t>**</a:t>
            </a:r>
            <a:r>
              <a:rPr lang="ru-RU" altLang="da-DK"/>
              <a:t>обеспечение демократического правового государства</a:t>
            </a:r>
            <a:endParaRPr lang="et-EE" altLang="da-DK"/>
          </a:p>
          <a:p>
            <a:pPr eaLnBrk="1" hangingPunct="1">
              <a:buFont typeface="Arial" panose="020B0604020202020204" pitchFamily="34" charset="0"/>
              <a:buNone/>
            </a:pPr>
            <a:r>
              <a:rPr lang="et-EE" altLang="da-DK"/>
              <a:t>**</a:t>
            </a:r>
            <a:r>
              <a:rPr lang="ru-RU" altLang="da-DK"/>
              <a:t>защита гражданского общества</a:t>
            </a:r>
            <a:endParaRPr lang="et-EE" altLang="da-DK"/>
          </a:p>
          <a:p>
            <a:pPr eaLnBrk="1" hangingPunct="1">
              <a:buFont typeface="Arial" panose="020B0604020202020204" pitchFamily="34" charset="0"/>
              <a:buNone/>
            </a:pPr>
            <a:r>
              <a:rPr lang="et-EE" altLang="da-DK"/>
              <a:t>**</a:t>
            </a:r>
            <a:r>
              <a:rPr lang="ru-RU" altLang="da-DK"/>
              <a:t>развитие НКО</a:t>
            </a:r>
            <a:endParaRPr lang="et-EE" altLang="da-D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ru-RU" dirty="0"/>
              <a:t>Развитие </a:t>
            </a:r>
            <a:r>
              <a:rPr lang="et-EE" dirty="0"/>
              <a:t>H</a:t>
            </a:r>
            <a:r>
              <a:rPr lang="ru-RU" dirty="0"/>
              <a:t>КО и данный момент (1)</a:t>
            </a:r>
            <a:endParaRPr lang="et-EE" dirty="0"/>
          </a:p>
        </p:txBody>
      </p:sp>
      <p:sp>
        <p:nvSpPr>
          <p:cNvPr id="4099" name="Content Placeholder 2"/>
          <p:cNvSpPr>
            <a:spLocks noGrp="1"/>
          </p:cNvSpPr>
          <p:nvPr>
            <p:ph idx="1"/>
          </p:nvPr>
        </p:nvSpPr>
        <p:spPr/>
        <p:txBody>
          <a:bodyPr/>
          <a:lstStyle/>
          <a:p>
            <a:pPr eaLnBrk="1" hangingPunct="1"/>
            <a:r>
              <a:rPr lang="ru-RU" altLang="da-DK"/>
              <a:t>1989.г- формулирование правотворчества и развитие политических положений</a:t>
            </a:r>
            <a:endParaRPr lang="et-EE" altLang="da-DK"/>
          </a:p>
          <a:p>
            <a:pPr eaLnBrk="1" hangingPunct="1"/>
            <a:r>
              <a:rPr lang="ru-RU" altLang="da-DK"/>
              <a:t>2000 – соединение с меж.народными орг-ми и соединение с зонтичной организацией юристов северных стран</a:t>
            </a:r>
            <a:endParaRPr lang="et-EE" altLang="da-DK"/>
          </a:p>
          <a:p>
            <a:pPr eaLnBrk="1" hangingPunct="1"/>
            <a:r>
              <a:rPr lang="ru-RU" altLang="da-DK"/>
              <a:t>2000 – формулирование мнений НКО для соединения с ЕС.</a:t>
            </a:r>
            <a:endParaRPr lang="et-EE" alt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ru-RU" dirty="0"/>
              <a:t>Развитие НКО и свободного мышления (2)</a:t>
            </a:r>
            <a:endParaRPr lang="et-EE" dirty="0"/>
          </a:p>
        </p:txBody>
      </p:sp>
      <p:sp>
        <p:nvSpPr>
          <p:cNvPr id="3" name="Content Placeholder 2"/>
          <p:cNvSpPr>
            <a:spLocks noGrp="1"/>
          </p:cNvSpPr>
          <p:nvPr>
            <p:ph idx="1"/>
          </p:nvPr>
        </p:nvSpPr>
        <p:spPr/>
        <p:txBody>
          <a:bodyPr rtlCol="0">
            <a:normAutofit fontScale="55000" lnSpcReduction="20000"/>
          </a:bodyPr>
          <a:lstStyle/>
          <a:p>
            <a:pPr eaLnBrk="1" fontAlgn="auto" hangingPunct="1">
              <a:spcAft>
                <a:spcPts val="0"/>
              </a:spcAft>
              <a:defRPr/>
            </a:pPr>
            <a:r>
              <a:rPr lang="ru-RU" dirty="0"/>
              <a:t>В 2003-м г.-у начилась деятельность внутренных объединении СЮЭ – об. Юристов по административному праву, об. Юристов по предпринимательскую праву, об. Юристов по Европейскому праву и об. Молодых юристов.   </a:t>
            </a:r>
          </a:p>
          <a:p>
            <a:pPr eaLnBrk="1" fontAlgn="auto" hangingPunct="1">
              <a:spcAft>
                <a:spcPts val="0"/>
              </a:spcAft>
              <a:defRPr/>
            </a:pPr>
            <a:r>
              <a:rPr lang="ru-RU" dirty="0"/>
              <a:t>Объединения влияют на правовую политику и выражают свое мнение о законопроектах. Объединения влияют на мнения</a:t>
            </a:r>
            <a:r>
              <a:rPr lang="et-EE" dirty="0"/>
              <a:t> </a:t>
            </a:r>
            <a:r>
              <a:rPr lang="ru-RU" dirty="0"/>
              <a:t>деятельности государственного и местного (само)управления в процессе решения серьезных проблем в обществе.</a:t>
            </a:r>
            <a:endParaRPr lang="et-EE" dirty="0"/>
          </a:p>
          <a:p>
            <a:pPr eaLnBrk="1" fontAlgn="auto" hangingPunct="1">
              <a:spcAft>
                <a:spcPts val="0"/>
              </a:spcAft>
              <a:defRPr/>
            </a:pPr>
            <a:r>
              <a:rPr lang="ru-RU" dirty="0"/>
              <a:t>В 2009-м году было основано объединение женщин-юристов, целью которых является обеспечить равноправие и равное обращение ко всем группам населения.</a:t>
            </a:r>
            <a:r>
              <a:rPr lang="et-EE" dirty="0"/>
              <a:t> </a:t>
            </a:r>
            <a:r>
              <a:rPr lang="ru-RU" dirty="0"/>
              <a:t>В 2010-м году объединение объединился с Европейским Союзом Женщин-юристов (</a:t>
            </a:r>
            <a:r>
              <a:rPr lang="et-EE" dirty="0"/>
              <a:t>EWLA).</a:t>
            </a:r>
          </a:p>
          <a:p>
            <a:pPr eaLnBrk="1" fontAlgn="auto" hangingPunct="1">
              <a:spcAft>
                <a:spcPts val="0"/>
              </a:spcAft>
              <a:defRPr/>
            </a:pPr>
            <a:r>
              <a:rPr lang="ru-RU" dirty="0"/>
              <a:t>В 2011-м году в Риме состоился 13-ый конгресс женщин-юристов, главной темой которой являлась участие женщин в управлении предприятии.</a:t>
            </a:r>
            <a:endParaRPr lang="et-EE" dirty="0"/>
          </a:p>
          <a:p>
            <a:pPr eaLnBrk="1" fontAlgn="auto" hangingPunct="1">
              <a:spcAft>
                <a:spcPts val="0"/>
              </a:spcAft>
              <a:defRPr/>
            </a:pPr>
            <a:r>
              <a:rPr lang="ru-RU" dirty="0"/>
              <a:t>В 2012-м году Таллинн назвали столицей Европейского Права и в течении года происходили разные правовые дискуссии о развитии и развивании демократии. В Июне состоился </a:t>
            </a:r>
            <a:r>
              <a:rPr lang="et-EE" dirty="0"/>
              <a:t>XXV </a:t>
            </a:r>
            <a:r>
              <a:rPr lang="ru-RU" dirty="0"/>
              <a:t>конгресс </a:t>
            </a:r>
            <a:r>
              <a:rPr lang="et-EE" dirty="0"/>
              <a:t>FIDE</a:t>
            </a:r>
            <a:r>
              <a:rPr lang="ru-RU" dirty="0"/>
              <a:t> – там участвовало 665 делегатов разных стран и главной темой являлась обеспечевание прав человека и защиты данных в ЕС.</a:t>
            </a:r>
            <a:endParaRPr lang="et-EE" dirty="0"/>
          </a:p>
          <a:p>
            <a:pPr eaLnBrk="1" fontAlgn="auto" hangingPunct="1">
              <a:spcAft>
                <a:spcPts val="0"/>
              </a:spcAft>
              <a:defRPr/>
            </a:pPr>
            <a:endParaRPr lang="et-EE" dirty="0"/>
          </a:p>
          <a:p>
            <a:pPr eaLnBrk="1" fontAlgn="auto" hangingPunct="1">
              <a:spcAft>
                <a:spcPts val="0"/>
              </a:spcAft>
              <a:defRPr/>
            </a:pPr>
            <a:endParaRPr lang="et-E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850" y="188913"/>
            <a:ext cx="8208963" cy="1143000"/>
          </a:xfrm>
        </p:spPr>
        <p:txBody>
          <a:bodyPr/>
          <a:lstStyle/>
          <a:p>
            <a:pPr eaLnBrk="1" hangingPunct="1"/>
            <a:r>
              <a:rPr lang="ru-RU" altLang="da-DK"/>
              <a:t>Развитие НКО и свободного мышления (3)</a:t>
            </a:r>
            <a:endParaRPr lang="et-EE" altLang="da-DK"/>
          </a:p>
        </p:txBody>
      </p:sp>
      <p:sp>
        <p:nvSpPr>
          <p:cNvPr id="7171" name="Content Placeholder 2"/>
          <p:cNvSpPr>
            <a:spLocks noGrp="1"/>
          </p:cNvSpPr>
          <p:nvPr>
            <p:ph idx="1"/>
          </p:nvPr>
        </p:nvSpPr>
        <p:spPr>
          <a:xfrm>
            <a:off x="457200" y="1412875"/>
            <a:ext cx="8229600" cy="4713288"/>
          </a:xfrm>
        </p:spPr>
        <p:txBody>
          <a:bodyPr/>
          <a:lstStyle/>
          <a:p>
            <a:pPr eaLnBrk="1" hangingPunct="1"/>
            <a:r>
              <a:rPr lang="ru-RU" altLang="da-DK" sz="2800"/>
              <a:t>В 2011-2014 об. Женщин-юристов организовал 7 конференции и форумов о правах женщин.</a:t>
            </a:r>
            <a:endParaRPr lang="et-EE" altLang="da-DK" sz="2800"/>
          </a:p>
          <a:p>
            <a:pPr eaLnBrk="1" hangingPunct="1"/>
            <a:r>
              <a:rPr lang="ru-RU" altLang="da-DK" sz="2800"/>
              <a:t>В марте 2014-ого года состоялся 6-ой Конгресс Женщин Эстонии, главными темами которого являлись:</a:t>
            </a:r>
            <a:endParaRPr lang="et-EE" altLang="da-DK" sz="2800"/>
          </a:p>
          <a:p>
            <a:pPr eaLnBrk="1" hangingPunct="1"/>
            <a:r>
              <a:rPr lang="et-EE" altLang="da-DK" sz="2800">
                <a:latin typeface="Cambria" panose="02040503050406030204" pitchFamily="18" charset="0"/>
              </a:rPr>
              <a:t>⇨</a:t>
            </a:r>
            <a:r>
              <a:rPr lang="et-EE" altLang="da-DK" sz="2800"/>
              <a:t> </a:t>
            </a:r>
            <a:r>
              <a:rPr lang="ru-RU" altLang="da-DK" sz="2800"/>
              <a:t>роль женщин в управлении;</a:t>
            </a:r>
            <a:endParaRPr lang="et-EE" altLang="da-DK" sz="2800"/>
          </a:p>
          <a:p>
            <a:pPr eaLnBrk="1" hangingPunct="1"/>
            <a:r>
              <a:rPr lang="et-EE" altLang="da-DK" sz="2800">
                <a:latin typeface="Cambria" panose="02040503050406030204" pitchFamily="18" charset="0"/>
              </a:rPr>
              <a:t>⇨</a:t>
            </a:r>
            <a:r>
              <a:rPr lang="ru-RU" altLang="da-DK" sz="2800"/>
              <a:t>роль женщин в политике;</a:t>
            </a:r>
            <a:endParaRPr lang="et-EE" altLang="da-DK" sz="2800">
              <a:latin typeface="Cambria" panose="02040503050406030204" pitchFamily="18" charset="0"/>
            </a:endParaRPr>
          </a:p>
          <a:p>
            <a:pPr eaLnBrk="1" hangingPunct="1"/>
            <a:r>
              <a:rPr lang="et-EE" altLang="da-DK" sz="2800">
                <a:latin typeface="Cambria" panose="02040503050406030204" pitchFamily="18" charset="0"/>
              </a:rPr>
              <a:t>⇨</a:t>
            </a:r>
            <a:r>
              <a:rPr lang="ru-RU" altLang="da-DK" sz="2800"/>
              <a:t>роль женщин в качестве носителей семейных ценностей. </a:t>
            </a:r>
            <a:endParaRPr lang="et-EE" altLang="da-DK" sz="2800">
              <a:latin typeface="Cambria" panose="02040503050406030204" pitchFamily="18" charset="0"/>
            </a:endParaRPr>
          </a:p>
          <a:p>
            <a:pPr eaLnBrk="1" hangingPunct="1"/>
            <a:endParaRPr lang="et-EE" altLang="da-DK"/>
          </a:p>
          <a:p>
            <a:pPr eaLnBrk="1" hangingPunct="1"/>
            <a:endParaRPr lang="et-EE" altLang="da-DK"/>
          </a:p>
          <a:p>
            <a:pPr eaLnBrk="1" hangingPunct="1"/>
            <a:endParaRPr lang="et-EE" altLang="da-DK"/>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ru-RU" altLang="da-DK"/>
              <a:t>О ситуации НКО</a:t>
            </a:r>
            <a:endParaRPr lang="et-EE" altLang="da-DK"/>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ru-RU" dirty="0"/>
              <a:t>Период с 2011 по 2015 был удачным, «на столе» были разнообразные политические и стратегические решения:</a:t>
            </a:r>
            <a:endParaRPr lang="et-EE" dirty="0"/>
          </a:p>
          <a:p>
            <a:pPr eaLnBrk="1" fontAlgn="auto" hangingPunct="1">
              <a:spcAft>
                <a:spcPts val="0"/>
              </a:spcAft>
              <a:buFont typeface="Arial" charset="0"/>
              <a:buNone/>
              <a:defRPr/>
            </a:pPr>
            <a:r>
              <a:rPr lang="et-EE" dirty="0">
                <a:latin typeface="Cambria"/>
              </a:rPr>
              <a:t>⇨ </a:t>
            </a:r>
            <a:r>
              <a:rPr lang="ru-RU" dirty="0">
                <a:latin typeface="Cambria"/>
              </a:rPr>
              <a:t>Обеспечевание качества образования в университетах</a:t>
            </a:r>
            <a:endParaRPr lang="et-EE" dirty="0">
              <a:latin typeface="Cambria"/>
            </a:endParaRPr>
          </a:p>
          <a:p>
            <a:pPr eaLnBrk="1" fontAlgn="auto" hangingPunct="1">
              <a:spcAft>
                <a:spcPts val="0"/>
              </a:spcAft>
              <a:buFont typeface="Arial" charset="0"/>
              <a:buNone/>
              <a:defRPr/>
            </a:pPr>
            <a:r>
              <a:rPr lang="et-EE" dirty="0">
                <a:latin typeface="Cambria"/>
              </a:rPr>
              <a:t>⇨</a:t>
            </a:r>
            <a:r>
              <a:rPr lang="ru-RU" dirty="0">
                <a:latin typeface="Cambria"/>
              </a:rPr>
              <a:t>развивание и развитие электронного гражданства («э-резиденции»)</a:t>
            </a:r>
            <a:endParaRPr lang="et-EE" dirty="0">
              <a:latin typeface="Cambria"/>
            </a:endParaRPr>
          </a:p>
          <a:p>
            <a:pPr eaLnBrk="1" fontAlgn="auto" hangingPunct="1">
              <a:spcAft>
                <a:spcPts val="0"/>
              </a:spcAft>
              <a:buFont typeface="Arial" charset="0"/>
              <a:buNone/>
              <a:defRPr/>
            </a:pPr>
            <a:r>
              <a:rPr lang="et-EE" dirty="0">
                <a:latin typeface="Cambria"/>
              </a:rPr>
              <a:t>⇨ </a:t>
            </a:r>
            <a:r>
              <a:rPr lang="ru-RU" dirty="0">
                <a:latin typeface="Cambria"/>
              </a:rPr>
              <a:t>безработица и оценка качества трудовой занятости</a:t>
            </a:r>
            <a:endParaRPr lang="et-EE" dirty="0">
              <a:latin typeface="Cambria"/>
            </a:endParaRPr>
          </a:p>
          <a:p>
            <a:pPr eaLnBrk="1" fontAlgn="auto" hangingPunct="1">
              <a:spcAft>
                <a:spcPts val="0"/>
              </a:spcAft>
              <a:buFont typeface="Arial" charset="0"/>
              <a:buNone/>
              <a:defRPr/>
            </a:pPr>
            <a:r>
              <a:rPr lang="et-EE" dirty="0">
                <a:latin typeface="Cambria"/>
              </a:rPr>
              <a:t>⇨ </a:t>
            </a:r>
            <a:r>
              <a:rPr lang="ru-RU" dirty="0">
                <a:latin typeface="Cambria"/>
              </a:rPr>
              <a:t>обеспечение прав человека, качество и маштаб доступности общественных услуг</a:t>
            </a:r>
            <a:endParaRPr lang="et-EE" dirty="0">
              <a:latin typeface="Cambria"/>
            </a:endParaRPr>
          </a:p>
          <a:p>
            <a:pPr eaLnBrk="1" fontAlgn="auto" hangingPunct="1">
              <a:spcAft>
                <a:spcPts val="0"/>
              </a:spcAft>
              <a:buFont typeface="Arial" charset="0"/>
              <a:buNone/>
              <a:defRPr/>
            </a:pPr>
            <a:r>
              <a:rPr lang="et-EE" dirty="0">
                <a:latin typeface="Cambria"/>
              </a:rPr>
              <a:t>⇨</a:t>
            </a:r>
            <a:r>
              <a:rPr lang="ru-RU" dirty="0">
                <a:latin typeface="Cambria"/>
              </a:rPr>
              <a:t>обеспечение гос.-ой правовой помощи и улучшение доступности услуг</a:t>
            </a:r>
            <a:r>
              <a:rPr lang="et-EE" dirty="0">
                <a:latin typeface="Cambria"/>
              </a:rPr>
              <a:t>.</a:t>
            </a:r>
            <a:r>
              <a:rPr lang="ru-RU" dirty="0">
                <a:latin typeface="Cambria"/>
              </a:rPr>
              <a:t> </a:t>
            </a:r>
            <a:endParaRPr lang="et-E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ru-RU" altLang="da-DK"/>
              <a:t>Как добраться до человека? </a:t>
            </a:r>
            <a:endParaRPr lang="et-EE" altLang="da-DK"/>
          </a:p>
        </p:txBody>
      </p:sp>
      <p:sp>
        <p:nvSpPr>
          <p:cNvPr id="9219" name="Content Placeholder 2"/>
          <p:cNvSpPr>
            <a:spLocks noGrp="1"/>
          </p:cNvSpPr>
          <p:nvPr>
            <p:ph idx="1"/>
          </p:nvPr>
        </p:nvSpPr>
        <p:spPr/>
        <p:txBody>
          <a:bodyPr/>
          <a:lstStyle/>
          <a:p>
            <a:pPr eaLnBrk="1" hangingPunct="1"/>
            <a:r>
              <a:rPr lang="ru-RU" altLang="da-DK"/>
              <a:t>Работа и возможности СМИ</a:t>
            </a:r>
            <a:endParaRPr lang="et-EE" altLang="da-DK"/>
          </a:p>
          <a:p>
            <a:pPr eaLnBrk="1" hangingPunct="1">
              <a:buFont typeface="Arial" panose="020B0604020202020204" pitchFamily="34" charset="0"/>
              <a:buNone/>
            </a:pPr>
            <a:r>
              <a:rPr lang="et-EE" altLang="da-DK">
                <a:latin typeface="Cambria" panose="02040503050406030204" pitchFamily="18" charset="0"/>
              </a:rPr>
              <a:t>⇨ </a:t>
            </a:r>
            <a:r>
              <a:rPr lang="ru-RU" altLang="da-DK">
                <a:latin typeface="Cambria" panose="02040503050406030204" pitchFamily="18" charset="0"/>
              </a:rPr>
              <a:t>Телепередачи в </a:t>
            </a:r>
            <a:r>
              <a:rPr lang="et-EE" altLang="da-DK">
                <a:latin typeface="Cambria" panose="02040503050406030204" pitchFamily="18" charset="0"/>
              </a:rPr>
              <a:t>Tallinna TV</a:t>
            </a:r>
            <a:r>
              <a:rPr lang="ru-RU" altLang="da-DK">
                <a:latin typeface="Cambria" panose="02040503050406030204" pitchFamily="18" charset="0"/>
              </a:rPr>
              <a:t> и в газете</a:t>
            </a:r>
            <a:endParaRPr lang="et-EE" altLang="da-DK">
              <a:latin typeface="Cambria" panose="02040503050406030204" pitchFamily="18" charset="0"/>
            </a:endParaRPr>
          </a:p>
          <a:p>
            <a:pPr eaLnBrk="1" hangingPunct="1">
              <a:buFont typeface="Arial" panose="020B0604020202020204" pitchFamily="34" charset="0"/>
              <a:buNone/>
            </a:pPr>
            <a:r>
              <a:rPr lang="et-EE" altLang="da-DK">
                <a:latin typeface="Cambria" panose="02040503050406030204" pitchFamily="18" charset="0"/>
              </a:rPr>
              <a:t>⇨ </a:t>
            </a:r>
            <a:r>
              <a:rPr lang="ru-RU" altLang="da-DK">
                <a:latin typeface="Cambria" panose="02040503050406030204" pitchFamily="18" charset="0"/>
              </a:rPr>
              <a:t>Информативная, развивающии во времени интерактивная социальная медиа</a:t>
            </a:r>
            <a:endParaRPr lang="et-EE" altLang="da-DK">
              <a:latin typeface="Cambria" panose="02040503050406030204" pitchFamily="18" charset="0"/>
            </a:endParaRPr>
          </a:p>
          <a:p>
            <a:pPr eaLnBrk="1" hangingPunct="1">
              <a:buFont typeface="Arial" panose="020B0604020202020204" pitchFamily="34" charset="0"/>
              <a:buNone/>
            </a:pPr>
            <a:r>
              <a:rPr lang="et-EE" altLang="da-DK">
                <a:latin typeface="Cambria" panose="02040503050406030204" pitchFamily="18" charset="0"/>
              </a:rPr>
              <a:t>⇨ </a:t>
            </a:r>
            <a:r>
              <a:rPr lang="ru-RU" altLang="da-DK">
                <a:latin typeface="Cambria" panose="02040503050406030204" pitchFamily="18" charset="0"/>
              </a:rPr>
              <a:t>Поговори с человеком, слушай его</a:t>
            </a:r>
            <a:endParaRPr lang="et-EE" altLang="da-DK">
              <a:latin typeface="Cambria" panose="02040503050406030204" pitchFamily="18" charset="0"/>
            </a:endParaRPr>
          </a:p>
          <a:p>
            <a:pPr eaLnBrk="1" hangingPunct="1">
              <a:buFont typeface="Arial" panose="020B0604020202020204" pitchFamily="34" charset="0"/>
              <a:buNone/>
            </a:pPr>
            <a:r>
              <a:rPr lang="et-EE" altLang="da-DK">
                <a:latin typeface="Cambria" panose="02040503050406030204" pitchFamily="18" charset="0"/>
              </a:rPr>
              <a:t>⇨ </a:t>
            </a:r>
            <a:r>
              <a:rPr lang="ru-RU" altLang="da-DK">
                <a:latin typeface="Cambria" panose="02040503050406030204" pitchFamily="18" charset="0"/>
              </a:rPr>
              <a:t>Привлекай граждан в процесс решения и будь готов к компромиссам!</a:t>
            </a:r>
            <a:endParaRPr lang="et-EE" altLang="da-D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ru-RU" altLang="da-DK"/>
              <a:t>Ближайшее будущее НКО</a:t>
            </a:r>
            <a:endParaRPr lang="et-EE" altLang="da-DK"/>
          </a:p>
        </p:txBody>
      </p:sp>
      <p:sp>
        <p:nvSpPr>
          <p:cNvPr id="10243" name="Content Placeholder 2"/>
          <p:cNvSpPr>
            <a:spLocks noGrp="1"/>
          </p:cNvSpPr>
          <p:nvPr>
            <p:ph idx="1"/>
          </p:nvPr>
        </p:nvSpPr>
        <p:spPr>
          <a:xfrm>
            <a:off x="457200" y="1341438"/>
            <a:ext cx="8229600" cy="4784725"/>
          </a:xfrm>
        </p:spPr>
        <p:txBody>
          <a:bodyPr/>
          <a:lstStyle/>
          <a:p>
            <a:pPr eaLnBrk="1" hangingPunct="1">
              <a:buFont typeface="Arial" panose="020B0604020202020204" pitchFamily="34" charset="0"/>
              <a:buNone/>
            </a:pPr>
            <a:r>
              <a:rPr lang="et-EE" altLang="da-DK">
                <a:latin typeface="Cambria" panose="02040503050406030204" pitchFamily="18" charset="0"/>
              </a:rPr>
              <a:t>⇨</a:t>
            </a:r>
            <a:r>
              <a:rPr lang="ru-RU" altLang="da-DK">
                <a:latin typeface="Cambria" panose="02040503050406030204" pitchFamily="18" charset="0"/>
              </a:rPr>
              <a:t>Совместный проект по развитию сотрудничества с Молдавской Республикой</a:t>
            </a:r>
            <a:endParaRPr lang="et-EE" altLang="da-DK">
              <a:latin typeface="Cambria" panose="02040503050406030204" pitchFamily="18" charset="0"/>
            </a:endParaRPr>
          </a:p>
          <a:p>
            <a:pPr eaLnBrk="1" hangingPunct="1">
              <a:buFont typeface="Arial" panose="020B0604020202020204" pitchFamily="34" charset="0"/>
              <a:buNone/>
            </a:pPr>
            <a:r>
              <a:rPr lang="et-EE" altLang="da-DK">
                <a:latin typeface="Cambria" panose="02040503050406030204" pitchFamily="18" charset="0"/>
              </a:rPr>
              <a:t>⇨ </a:t>
            </a:r>
            <a:r>
              <a:rPr lang="ru-RU" altLang="da-DK">
                <a:latin typeface="Cambria" panose="02040503050406030204" pitchFamily="18" charset="0"/>
              </a:rPr>
              <a:t>Организация 7-ого Конгресса Женщин Эстонии в марте 2017-ого года</a:t>
            </a:r>
            <a:endParaRPr lang="et-EE" altLang="da-DK">
              <a:latin typeface="Cambria" panose="02040503050406030204" pitchFamily="18" charset="0"/>
            </a:endParaRPr>
          </a:p>
          <a:p>
            <a:pPr eaLnBrk="1" hangingPunct="1">
              <a:buFont typeface="Arial" panose="020B0604020202020204" pitchFamily="34" charset="0"/>
              <a:buNone/>
            </a:pPr>
            <a:r>
              <a:rPr lang="et-EE" altLang="da-DK">
                <a:latin typeface="Cambria" panose="02040503050406030204" pitchFamily="18" charset="0"/>
              </a:rPr>
              <a:t>⇨ </a:t>
            </a:r>
            <a:r>
              <a:rPr lang="ru-RU" altLang="da-DK">
                <a:latin typeface="Cambria" panose="02040503050406030204" pitchFamily="18" charset="0"/>
              </a:rPr>
              <a:t>Оказание бесплатной юр.-ой помощи через устных консультации и веб-порталах.</a:t>
            </a:r>
            <a:endParaRPr lang="et-EE" altLang="da-DK"/>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800</Words>
  <Application>Microsoft Office PowerPoint</Application>
  <PresentationFormat>On-screen Show (4:3)</PresentationFormat>
  <Paragraphs>91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ДЕЯТЕЛЬНОСТЬ СОЮЗА ЮРИСТОВ ЭСТОНИИ КАК НКО В РАЗВИТИИ ДЕМОКРАТИИ  </vt:lpstr>
      <vt:lpstr>СОЮЗ ЮРИСТОВ ЭСТОНИИ</vt:lpstr>
      <vt:lpstr>Развитие HКО и данный момент (1)</vt:lpstr>
      <vt:lpstr>Развитие НКО и свободного мышления (2)</vt:lpstr>
      <vt:lpstr>Развитие НКО и свободного мышления (3)</vt:lpstr>
      <vt:lpstr>О ситуации НКО</vt:lpstr>
      <vt:lpstr>Как добраться до человека? </vt:lpstr>
      <vt:lpstr>Ближайшее будущее НКО</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TASUTA ÕIGUSABI</dc:title>
  <dc:creator>Krista</dc:creator>
  <cp:lastModifiedBy>Krista</cp:lastModifiedBy>
  <cp:revision>82</cp:revision>
  <dcterms:created xsi:type="dcterms:W3CDTF">2016-03-17T12:30:58Z</dcterms:created>
  <dcterms:modified xsi:type="dcterms:W3CDTF">2016-10-18T08:20:19Z</dcterms:modified>
</cp:coreProperties>
</file>